
<file path=[Content_Types].xml><?xml version="1.0" encoding="utf-8"?>
<Types xmlns="http://schemas.openxmlformats.org/package/2006/content-types">
  <Default Extension="svg" ContentType="image/svg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ormorant Garamond Bold" panose="020B0604020202020204" charset="-52"/>
      <p:regular r:id="rId9"/>
    </p:embeddedFont>
    <p:embeddedFont>
      <p:font typeface="Bebas Neue" panose="020B0604020202020204" charset="-52"/>
      <p:regular r:id="rId10"/>
    </p:embeddedFont>
    <p:embeddedFont>
      <p:font typeface="Bebas Neue Bold" panose="020B0604020202020204" charset="-52"/>
      <p:regular r:id="rId11"/>
    </p:embeddedFont>
    <p:embeddedFont>
      <p:font typeface="Times Neue Roman Bold" panose="020B0604020202020204" charset="0"/>
      <p:regular r:id="rId12"/>
    </p:embeddedFont>
    <p:embeddedFont>
      <p:font typeface="Times Neue Roman Bold Italics" panose="020B0604020202020204" charset="0"/>
      <p:regular r:id="rId13"/>
    </p:embeddedFont>
    <p:embeddedFont>
      <p:font typeface="Cormorant Garamond Medium Bold" panose="020B0604020202020204" charset="-52"/>
      <p:regular r:id="rId14"/>
    </p:embeddedFont>
    <p:embeddedFont>
      <p:font typeface="Times Neue Roman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B2566-6B15-4BE5-8A4F-58A9CD918645}" type="datetimeFigureOut">
              <a:rPr lang="ru-RU" smtClean="0"/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CE57-FC13-4E19-B489-B1A44615EC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5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CE57-FC13-4E19-B489-B1A44615EC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5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25413" y="10287000"/>
            <a:ext cx="2343815" cy="14888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315809" y="7180842"/>
            <a:ext cx="3656383" cy="643670"/>
            <a:chOff x="0" y="0"/>
            <a:chExt cx="6214622" cy="11061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5892" cy="1107440"/>
            </a:xfrm>
            <a:custGeom>
              <a:avLst/>
              <a:gdLst/>
              <a:ahLst/>
              <a:cxnLst/>
              <a:rect l="l" t="t" r="r" b="b"/>
              <a:pathLst>
                <a:path w="6215892" h="1107440">
                  <a:moveTo>
                    <a:pt x="5662172" y="45720"/>
                  </a:moveTo>
                  <a:cubicBezTo>
                    <a:pt x="5941572" y="45720"/>
                    <a:pt x="6168902" y="273050"/>
                    <a:pt x="6168902" y="552450"/>
                  </a:cubicBezTo>
                  <a:cubicBezTo>
                    <a:pt x="6168902" y="831850"/>
                    <a:pt x="5941572" y="1059180"/>
                    <a:pt x="5662172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5662172" y="45720"/>
                  </a:lnTo>
                  <a:moveTo>
                    <a:pt x="5662172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5662172" y="1107440"/>
                  </a:lnTo>
                  <a:cubicBezTo>
                    <a:pt x="5968242" y="1107440"/>
                    <a:pt x="6215892" y="859790"/>
                    <a:pt x="6215892" y="553720"/>
                  </a:cubicBezTo>
                  <a:cubicBezTo>
                    <a:pt x="6214622" y="247650"/>
                    <a:pt x="5966972" y="0"/>
                    <a:pt x="566217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alphaModFix amt="31000"/>
          </a:blip>
          <a:srcRect r="684"/>
          <a:stretch>
            <a:fillRect/>
          </a:stretch>
        </p:blipFill>
        <p:spPr>
          <a:xfrm>
            <a:off x="2975490" y="1028700"/>
            <a:ext cx="12337021" cy="82296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856075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</a:pPr>
            <a:r>
              <a:rPr lang="en-US" sz="2000" spc="662" dirty="0">
                <a:solidFill>
                  <a:srgbClr val="000000"/>
                </a:solidFill>
                <a:latin typeface="Bebas Neue"/>
              </a:rPr>
              <a:t>1 / 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93027" y="7311935"/>
            <a:ext cx="3301946" cy="465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3"/>
              </a:lnSpc>
            </a:pPr>
            <a:r>
              <a:rPr lang="en-US" spc="588" dirty="0">
                <a:solidFill>
                  <a:srgbClr val="000000"/>
                </a:solidFill>
                <a:latin typeface="Times Neue Roman Bold Italics"/>
              </a:rPr>
              <a:t>ИНДИВИДУАЛЬНЫЙ ПРОЕКТ </a:t>
            </a:r>
          </a:p>
        </p:txBody>
      </p:sp>
      <p:sp>
        <p:nvSpPr>
          <p:cNvPr id="16" name="TextBox 16"/>
          <p:cNvSpPr txBox="1"/>
          <p:nvPr/>
        </p:nvSpPr>
        <p:spPr>
          <a:xfrm rot="-5400000">
            <a:off x="14056279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09. 05. 1945</a:t>
            </a:r>
          </a:p>
        </p:txBody>
      </p:sp>
      <p:sp>
        <p:nvSpPr>
          <p:cNvPr id="17" name="TextBox 17"/>
          <p:cNvSpPr txBox="1"/>
          <p:nvPr/>
        </p:nvSpPr>
        <p:spPr>
          <a:xfrm rot="-5400000">
            <a:off x="-3221400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22. 06. 1941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64455" y="4217581"/>
            <a:ext cx="8761532" cy="1821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2"/>
              </a:lnSpc>
            </a:pPr>
            <a:r>
              <a:rPr lang="en-US" sz="6600" dirty="0">
                <a:solidFill>
                  <a:srgbClr val="000000"/>
                </a:solidFill>
                <a:latin typeface="Times Neue Roman Bold"/>
              </a:rPr>
              <a:t>"Сохраняя память о Великой Победе"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10070" t="10285" r="1972" b="744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7540" y="1147204"/>
            <a:ext cx="5457147" cy="62059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2000" u="none" spc="662" dirty="0">
                <a:solidFill>
                  <a:srgbClr val="000000"/>
                </a:solidFill>
                <a:latin typeface="Bebas Neue"/>
              </a:rPr>
              <a:t>2 / 6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14056279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09. 05. 1945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3221400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22. 06. 1941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54548" y="1710969"/>
            <a:ext cx="6367167" cy="44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  <a:spcBef>
                <a:spcPct val="0"/>
              </a:spcBef>
            </a:pPr>
            <a:r>
              <a:rPr lang="en-US" sz="2800" spc="535" dirty="0">
                <a:solidFill>
                  <a:srgbClr val="000000"/>
                </a:solidFill>
                <a:latin typeface="Poppins Bold Bold"/>
              </a:rPr>
              <a:t>ЧТО НЕ ТАК?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41033" y="8431040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708188" y="7776482"/>
            <a:ext cx="8146405" cy="749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6"/>
              </a:lnSpc>
              <a:spcBef>
                <a:spcPct val="0"/>
              </a:spcBef>
            </a:pPr>
            <a:r>
              <a:rPr lang="en-US" sz="3600" spc="-53" dirty="0">
                <a:solidFill>
                  <a:srgbClr val="000000"/>
                </a:solidFill>
                <a:latin typeface="Poppins Bold"/>
              </a:rPr>
              <a:t>“ Наш ответ на ложь — это правда...”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36719" y="8770765"/>
            <a:ext cx="2198787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Poppins Bold"/>
              </a:rPr>
              <a:t>В. В. Путин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354549" y="2862360"/>
            <a:ext cx="6858683" cy="4490843"/>
            <a:chOff x="-1" y="-95250"/>
            <a:chExt cx="9144912" cy="5987790"/>
          </a:xfrm>
        </p:grpSpPr>
        <p:sp>
          <p:nvSpPr>
            <p:cNvPr id="19" name="AutoShape 19"/>
            <p:cNvSpPr/>
            <p:nvPr/>
          </p:nvSpPr>
          <p:spPr>
            <a:xfrm rot="16200000">
              <a:off x="4566104" y="-4132515"/>
              <a:ext cx="12700" cy="914491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4565964" y="-1970626"/>
              <a:ext cx="12983" cy="914491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sp>
        <p:sp>
          <p:nvSpPr>
            <p:cNvPr id="21" name="AutoShape 21"/>
            <p:cNvSpPr/>
            <p:nvPr/>
          </p:nvSpPr>
          <p:spPr>
            <a:xfrm rot="-5400000">
              <a:off x="4566035" y="-3065295"/>
              <a:ext cx="12840" cy="914491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4565927" y="-875923"/>
              <a:ext cx="13055" cy="914491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4565927" y="218817"/>
              <a:ext cx="13055" cy="9144910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chemeClr val="tx1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433192" y="-38099"/>
              <a:ext cx="7548364" cy="4436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ue Roman"/>
                </a:rPr>
                <a:t>Нет понятия "Великая Отечественная война"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65412" y="4358064"/>
              <a:ext cx="3647975" cy="4436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71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ue Roman"/>
                </a:rPr>
                <a:t>УСССР - не часть СССР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65412" y="3249738"/>
              <a:ext cx="4250929" cy="4436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ue Roman"/>
                </a:rPr>
                <a:t>Бандера - Герой Украины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43399" y="2155071"/>
              <a:ext cx="6384728" cy="4436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ue Roman"/>
                </a:rPr>
                <a:t>Члены УПА - борцы за независимость 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75546" y="1060473"/>
              <a:ext cx="6808589" cy="443627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000" dirty="0">
                  <a:solidFill>
                    <a:srgbClr val="000000"/>
                  </a:solidFill>
                  <a:latin typeface="Times Neue Roman"/>
                </a:rPr>
                <a:t>День защитникаа Отечества - 14 октября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134051" y="-95250"/>
              <a:ext cx="711010" cy="598779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65"/>
                </a:lnSpc>
              </a:pPr>
              <a:r>
                <a:rPr lang="en-US" sz="1803" spc="-27" dirty="0">
                  <a:solidFill>
                    <a:srgbClr val="000000"/>
                  </a:solidFill>
                  <a:latin typeface="Poppins Bold Bold"/>
                </a:rPr>
                <a:t>01</a:t>
              </a: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  <a:p>
              <a:pPr algn="r">
                <a:lnSpc>
                  <a:spcPts val="3265"/>
                </a:lnSpc>
              </a:pPr>
              <a:r>
                <a:rPr lang="en-US" sz="1803" spc="-27" dirty="0">
                  <a:solidFill>
                    <a:srgbClr val="000000"/>
                  </a:solidFill>
                  <a:latin typeface="Poppins Bold Bold"/>
                </a:rPr>
                <a:t>02</a:t>
              </a: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  <a:p>
              <a:pPr algn="r">
                <a:lnSpc>
                  <a:spcPts val="3265"/>
                </a:lnSpc>
              </a:pPr>
              <a:r>
                <a:rPr lang="en-US" sz="1803" spc="-27" dirty="0">
                  <a:solidFill>
                    <a:srgbClr val="000000"/>
                  </a:solidFill>
                  <a:latin typeface="Poppins Bold Bold"/>
                </a:rPr>
                <a:t>03</a:t>
              </a: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  <a:p>
              <a:pPr algn="r">
                <a:lnSpc>
                  <a:spcPts val="3265"/>
                </a:lnSpc>
              </a:pPr>
              <a:r>
                <a:rPr lang="en-US" sz="1803" spc="-27" dirty="0">
                  <a:solidFill>
                    <a:srgbClr val="000000"/>
                  </a:solidFill>
                  <a:latin typeface="Poppins Bold Bold"/>
                </a:rPr>
                <a:t>04</a:t>
              </a: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  <a:p>
              <a:pPr algn="r">
                <a:lnSpc>
                  <a:spcPts val="3265"/>
                </a:lnSpc>
              </a:pPr>
              <a:r>
                <a:rPr lang="en-US" sz="1803" spc="-27" dirty="0">
                  <a:solidFill>
                    <a:srgbClr val="000000"/>
                  </a:solidFill>
                  <a:latin typeface="Poppins Bold Bold"/>
                </a:rPr>
                <a:t>05</a:t>
              </a: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  <a:p>
              <a:pPr algn="r">
                <a:lnSpc>
                  <a:spcPts val="3265"/>
                </a:lnSpc>
              </a:pPr>
              <a:endParaRPr lang="en-US" sz="1803" spc="-27" dirty="0">
                <a:solidFill>
                  <a:srgbClr val="000000"/>
                </a:solidFill>
                <a:latin typeface="Poppins Bold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999"/>
          </a:blip>
          <a:srcRect t="34993" b="27795"/>
          <a:stretch>
            <a:fillRect/>
          </a:stretch>
        </p:blipFill>
        <p:spPr>
          <a:xfrm>
            <a:off x="-381000" y="0"/>
            <a:ext cx="19214483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3560" b="16684"/>
          <a:stretch>
            <a:fillRect/>
          </a:stretch>
        </p:blipFill>
        <p:spPr>
          <a:xfrm>
            <a:off x="2448038" y="1722890"/>
            <a:ext cx="5411443" cy="684121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2000" spc="662" dirty="0">
                <a:solidFill>
                  <a:srgbClr val="000000"/>
                </a:solidFill>
                <a:latin typeface="Bebas Neue"/>
              </a:rPr>
              <a:t>3</a:t>
            </a:r>
            <a:r>
              <a:rPr lang="en-US" sz="2000" u="none" spc="662" dirty="0">
                <a:solidFill>
                  <a:srgbClr val="000000"/>
                </a:solidFill>
                <a:latin typeface="Bebas Neue"/>
              </a:rPr>
              <a:t> / 6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14056279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09. 05. 1945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3903794" y="4933104"/>
            <a:ext cx="8922213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22. 06. 1941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147406" y="3119758"/>
            <a:ext cx="4822513" cy="1405977"/>
            <a:chOff x="0" y="0"/>
            <a:chExt cx="6430018" cy="1874637"/>
          </a:xfrm>
        </p:grpSpPr>
        <p:sp>
          <p:nvSpPr>
            <p:cNvPr id="16" name="TextBox 16"/>
            <p:cNvSpPr txBox="1"/>
            <p:nvPr/>
          </p:nvSpPr>
          <p:spPr>
            <a:xfrm>
              <a:off x="12700" y="-57150"/>
              <a:ext cx="6417318" cy="1354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 spc="599">
                  <a:solidFill>
                    <a:srgbClr val="000000"/>
                  </a:solidFill>
                  <a:latin typeface="Poppins Bold Bold"/>
                </a:rPr>
                <a:t>УКРАИНСКАЯ ПРОПАГАНДА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40614"/>
              <a:ext cx="6430018" cy="434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9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147406" y="4747297"/>
            <a:ext cx="4871750" cy="292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1800" spc="-26" dirty="0">
                <a:solidFill>
                  <a:srgbClr val="000000"/>
                </a:solidFill>
                <a:latin typeface="Cormorant Garamond Medium Bold"/>
              </a:rPr>
              <a:t>“</a:t>
            </a:r>
            <a:r>
              <a:rPr lang="en-US" sz="3200" spc="-26" dirty="0">
                <a:solidFill>
                  <a:srgbClr val="000000"/>
                </a:solidFill>
                <a:latin typeface="Cormorant Garamond Medium Bold"/>
              </a:rPr>
              <a:t>Землёй владеть имеем право, но все другие никогда” — так в карикатуре представлены советские идеи, но правда ли это? Ведь одним из направлений советской деятельности было равенство: социальное и национальное.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2000" spc="662" dirty="0">
                <a:solidFill>
                  <a:srgbClr val="000000"/>
                </a:solidFill>
                <a:latin typeface="Bebas Neue"/>
              </a:rPr>
              <a:t>4</a:t>
            </a:r>
            <a:r>
              <a:rPr lang="en-US" sz="2000" u="none" spc="662" dirty="0">
                <a:solidFill>
                  <a:srgbClr val="000000"/>
                </a:solidFill>
                <a:latin typeface="Bebas Neue"/>
              </a:rPr>
              <a:t> / 6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3903794" y="4933104"/>
            <a:ext cx="8922213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22. 06. 1941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71600" y="916266"/>
            <a:ext cx="16085277" cy="8839036"/>
            <a:chOff x="0" y="-47625"/>
            <a:chExt cx="21447037" cy="11785381"/>
          </a:xfrm>
        </p:grpSpPr>
        <p:sp>
          <p:nvSpPr>
            <p:cNvPr id="13" name="AutoShape 13"/>
            <p:cNvSpPr/>
            <p:nvPr/>
          </p:nvSpPr>
          <p:spPr>
            <a:xfrm flipH="1">
              <a:off x="6057340" y="1359084"/>
              <a:ext cx="60959" cy="10233872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tx1"/>
              </a:solidFill>
            </a:ln>
          </p:spPr>
        </p:sp>
        <p:sp>
          <p:nvSpPr>
            <p:cNvPr id="14" name="AutoShape 14"/>
            <p:cNvSpPr/>
            <p:nvPr/>
          </p:nvSpPr>
          <p:spPr>
            <a:xfrm>
              <a:off x="13255614" y="1388719"/>
              <a:ext cx="60959" cy="10204237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tx1"/>
              </a:solidFill>
            </a:ln>
          </p:spPr>
        </p:sp>
        <p:sp>
          <p:nvSpPr>
            <p:cNvPr id="15" name="AutoShape 15"/>
            <p:cNvSpPr/>
            <p:nvPr/>
          </p:nvSpPr>
          <p:spPr>
            <a:xfrm>
              <a:off x="297702" y="1359086"/>
              <a:ext cx="18736010" cy="12700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chemeClr val="tx1"/>
              </a:solidFill>
            </a:ln>
          </p:spPr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 l="9418" r="22884"/>
            <a:stretch>
              <a:fillRect/>
            </a:stretch>
          </p:blipFill>
          <p:spPr>
            <a:xfrm>
              <a:off x="268852" y="2553896"/>
              <a:ext cx="4675846" cy="4259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/>
            <a:srcRect l="6019" r="6019"/>
            <a:stretch>
              <a:fillRect/>
            </a:stretch>
          </p:blipFill>
          <p:spPr>
            <a:xfrm>
              <a:off x="7319958" y="2553896"/>
              <a:ext cx="4675846" cy="42464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5"/>
            <a:srcRect l="12607" r="12607"/>
            <a:stretch>
              <a:fillRect/>
            </a:stretch>
          </p:blipFill>
          <p:spPr>
            <a:xfrm>
              <a:off x="14340452" y="2533017"/>
              <a:ext cx="4675846" cy="4267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9"/>
            <p:cNvSpPr txBox="1"/>
            <p:nvPr/>
          </p:nvSpPr>
          <p:spPr>
            <a:xfrm rot="-5400000">
              <a:off x="16205998" y="4994740"/>
              <a:ext cx="10076568" cy="40551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2100" spc="772">
                  <a:solidFill>
                    <a:srgbClr val="000000"/>
                  </a:solidFill>
                  <a:latin typeface="Bebas Neue Bold"/>
                </a:rPr>
                <a:t>09. 05. 1945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7305603"/>
              <a:ext cx="5213550" cy="2479311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Волынская резня 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геноцид поляков 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УПА убивала женщин, детей и стариков </a:t>
              </a:r>
            </a:p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свыше 50 тысяч жертв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035800" y="7305603"/>
              <a:ext cx="5213550" cy="443215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День Победы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День Победы - "цементирование общества..."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- 8 мая - день памяти и примирения 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- георгиевская ленточка запрещена - "символ российской агрессии"</a:t>
              </a:r>
            </a:p>
            <a:p>
              <a:pPr algn="ctr">
                <a:lnSpc>
                  <a:spcPts val="2940"/>
                </a:lnSpc>
                <a:spcBef>
                  <a:spcPct val="0"/>
                </a:spcBef>
              </a:pPr>
              <a:endParaRPr lang="en-US" sz="2400" spc="-31" dirty="0">
                <a:solidFill>
                  <a:srgbClr val="000000"/>
                </a:solidFill>
                <a:latin typeface="Cormorant Garamond Bold Bold Itali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98679" y="-47625"/>
              <a:ext cx="11487791" cy="52514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  <a:spcBef>
                  <a:spcPct val="0"/>
                </a:spcBef>
              </a:pPr>
              <a:r>
                <a:rPr lang="en-US" sz="2400" spc="480" dirty="0">
                  <a:solidFill>
                    <a:srgbClr val="000000"/>
                  </a:solidFill>
                  <a:latin typeface="Poppins Bold Bold"/>
                </a:rPr>
                <a:t>ПОЛИТИКА ГЕНОЦИДА И ДЕНЬ ПОБЕДЫ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984289" y="7305603"/>
              <a:ext cx="5388174" cy="3959632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60-я армия 1-ого Украинского фронта 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 русские- 42398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украинцы- 38041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белорусы- 1210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татары- 1088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евреи- 1073</a:t>
              </a:r>
            </a:p>
            <a:p>
              <a:pPr algn="ctr">
                <a:lnSpc>
                  <a:spcPts val="2940"/>
                </a:lnSpc>
              </a:pPr>
              <a:r>
                <a:rPr lang="en-US" sz="2400" spc="-31" dirty="0">
                  <a:solidFill>
                    <a:srgbClr val="000000"/>
                  </a:solidFill>
                  <a:latin typeface="Cormorant Garamond Bold" panose="020B0604020202020204" charset="-52"/>
                </a:rPr>
                <a:t>казахи- 981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32500" r="2092" b="2598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ru-RU" sz="2000" spc="662" dirty="0" smtClean="0">
                <a:solidFill>
                  <a:srgbClr val="000000"/>
                </a:solidFill>
                <a:latin typeface="Bebas Neue"/>
              </a:rPr>
              <a:t>5 </a:t>
            </a:r>
            <a:r>
              <a:rPr lang="en-US" sz="2000" u="none" spc="662" dirty="0" smtClean="0">
                <a:solidFill>
                  <a:srgbClr val="000000"/>
                </a:solidFill>
                <a:latin typeface="Bebas Neue"/>
              </a:rPr>
              <a:t>/ </a:t>
            </a:r>
            <a:r>
              <a:rPr lang="en-US" sz="2000" u="none" spc="662" dirty="0">
                <a:solidFill>
                  <a:srgbClr val="000000"/>
                </a:solidFill>
                <a:latin typeface="Bebas Neue"/>
              </a:rPr>
              <a:t>6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13927475" y="4923605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09. 05. 1945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1473" y="2324100"/>
            <a:ext cx="6400800" cy="975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3200" spc="359" dirty="0">
                <a:solidFill>
                  <a:srgbClr val="000000"/>
                </a:solidFill>
                <a:latin typeface="Poppins Bold Bold"/>
              </a:rPr>
              <a:t>КАК БОРОТЬСЯ С </a:t>
            </a:r>
            <a:endParaRPr lang="ru-RU" sz="3200" spc="359" dirty="0" smtClean="0">
              <a:solidFill>
                <a:srgbClr val="000000"/>
              </a:solidFill>
              <a:latin typeface="Poppins Bold Bold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ru-RU" sz="3200" spc="359" dirty="0">
              <a:solidFill>
                <a:srgbClr val="000000"/>
              </a:solidFill>
              <a:latin typeface="Poppins Bold Bold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sz="3200" spc="359" dirty="0" smtClean="0">
                <a:solidFill>
                  <a:srgbClr val="000000"/>
                </a:solidFill>
                <a:latin typeface="Poppins Bold Bold"/>
              </a:rPr>
              <a:t>ФАЛЬСИФИКАЦИЕ</a:t>
            </a:r>
            <a:r>
              <a:rPr lang="ru-RU" sz="3200" spc="359" dirty="0">
                <a:solidFill>
                  <a:srgbClr val="000000"/>
                </a:solidFill>
                <a:latin typeface="Poppins Bold Bold"/>
              </a:rPr>
              <a:t>Й</a:t>
            </a:r>
            <a:r>
              <a:rPr lang="en-US" sz="3200" spc="359" dirty="0" smtClean="0">
                <a:solidFill>
                  <a:srgbClr val="000000"/>
                </a:solidFill>
                <a:latin typeface="Poppins Bold Bold"/>
              </a:rPr>
              <a:t>?</a:t>
            </a:r>
            <a:endParaRPr lang="en-US" sz="3200" spc="359" dirty="0">
              <a:solidFill>
                <a:srgbClr val="000000"/>
              </a:solidFill>
              <a:latin typeface="Poppins Bold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3903794" y="4933104"/>
            <a:ext cx="8922213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22  06. 1941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41633" y="1562100"/>
            <a:ext cx="13996454" cy="6557950"/>
            <a:chOff x="0" y="0"/>
            <a:chExt cx="18661940" cy="8743934"/>
          </a:xfrm>
        </p:grpSpPr>
        <p:sp>
          <p:nvSpPr>
            <p:cNvPr id="15" name="AutoShape 15"/>
            <p:cNvSpPr/>
            <p:nvPr/>
          </p:nvSpPr>
          <p:spPr>
            <a:xfrm>
              <a:off x="8569845" y="2910411"/>
              <a:ext cx="9839137" cy="127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  <p:sp>
          <p:nvSpPr>
            <p:cNvPr id="16" name="AutoShape 16"/>
            <p:cNvSpPr/>
            <p:nvPr/>
          </p:nvSpPr>
          <p:spPr>
            <a:xfrm>
              <a:off x="8569845" y="8731234"/>
              <a:ext cx="9839137" cy="127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  <p:sp>
          <p:nvSpPr>
            <p:cNvPr id="17" name="AutoShape 17"/>
            <p:cNvSpPr/>
            <p:nvPr/>
          </p:nvSpPr>
          <p:spPr>
            <a:xfrm>
              <a:off x="8569845" y="0"/>
              <a:ext cx="9839137" cy="127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  <p:sp>
          <p:nvSpPr>
            <p:cNvPr id="18" name="AutoShape 18"/>
            <p:cNvSpPr/>
            <p:nvPr/>
          </p:nvSpPr>
          <p:spPr>
            <a:xfrm>
              <a:off x="8569845" y="5820822"/>
              <a:ext cx="9839137" cy="127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</p:sp>
        <p:sp>
          <p:nvSpPr>
            <p:cNvPr id="19" name="AutoShape 19"/>
            <p:cNvSpPr/>
            <p:nvPr/>
          </p:nvSpPr>
          <p:spPr>
            <a:xfrm>
              <a:off x="8557131" y="0"/>
              <a:ext cx="104350" cy="8743934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9130735" y="298987"/>
              <a:ext cx="9531205" cy="29729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400" spc="-26" dirty="0">
                  <a:solidFill>
                    <a:srgbClr val="000000"/>
                  </a:solidFill>
                  <a:latin typeface="Cormorant Garamond Bold"/>
                </a:rPr>
                <a:t>Не поддаваться провокациям СМИ: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подумать, согласны ли вы с этой информацией;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изучить источники, содержащие ответ на данный вопрос;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прислушаться к мнению так называемых авторитетов: политиков, историков, деятелей культуры.</a:t>
              </a:r>
            </a:p>
            <a:p>
              <a:pPr>
                <a:lnSpc>
                  <a:spcPts val="2520"/>
                </a:lnSpc>
                <a:spcBef>
                  <a:spcPct val="0"/>
                </a:spcBef>
              </a:pPr>
              <a:endParaRPr lang="en-US" sz="1800" spc="-27" dirty="0">
                <a:solidFill>
                  <a:srgbClr val="000000"/>
                </a:solidFill>
                <a:latin typeface="Cormorant Garamond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130735" y="3170624"/>
              <a:ext cx="9531205" cy="129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400" spc="-26" dirty="0">
                  <a:solidFill>
                    <a:srgbClr val="000000"/>
                  </a:solidFill>
                  <a:latin typeface="Cormorant Garamond Bold"/>
                </a:rPr>
                <a:t>Комиссия по противодействию попыткам фальсификации </a:t>
              </a:r>
            </a:p>
            <a:p>
              <a:pPr>
                <a:lnSpc>
                  <a:spcPts val="2520"/>
                </a:lnSpc>
                <a:spcBef>
                  <a:spcPct val="0"/>
                </a:spcBef>
              </a:pPr>
              <a:endParaRPr lang="en-US" sz="2400" spc="-26" dirty="0">
                <a:solidFill>
                  <a:srgbClr val="000000"/>
                </a:solidFill>
                <a:latin typeface="Cormorant Garamond Bold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130735" y="6073252"/>
              <a:ext cx="9531205" cy="25746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en-US" sz="2400" spc="-26" dirty="0">
                  <a:solidFill>
                    <a:srgbClr val="000000"/>
                  </a:solidFill>
                  <a:latin typeface="Cormorant Garamond Bold"/>
                </a:rPr>
                <a:t>Политика по борьбе с фальсификацией: 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проведение комплексной политики;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написание «собственной» истории на основе достоверных источников;</a:t>
              </a:r>
            </a:p>
            <a:p>
              <a:pPr>
                <a:lnSpc>
                  <a:spcPts val="2520"/>
                </a:lnSpc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проведение памятных исторических акций;</a:t>
              </a:r>
            </a:p>
            <a:p>
              <a:pPr>
                <a:lnSpc>
                  <a:spcPts val="2520"/>
                </a:lnSpc>
                <a:spcBef>
                  <a:spcPct val="0"/>
                </a:spcBef>
              </a:pPr>
              <a:r>
                <a:rPr lang="en-US" sz="2400" spc="-27" dirty="0">
                  <a:solidFill>
                    <a:srgbClr val="000000"/>
                  </a:solidFill>
                  <a:latin typeface="Cormorant Garamond Bold"/>
                </a:rPr>
                <a:t>- воспитание патриотизма у молодого поколения.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918780" y="3776938"/>
              <a:ext cx="2679700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600" dirty="0" smtClean="0">
                  <a:solidFill>
                    <a:srgbClr val="000000"/>
                  </a:solidFill>
                  <a:latin typeface="Cormorant Garamond Bold"/>
                </a:rPr>
                <a:t>2009-2012</a:t>
              </a:r>
              <a:r>
                <a:rPr lang="en-US" sz="3200" dirty="0" smtClean="0">
                  <a:solidFill>
                    <a:srgbClr val="000000"/>
                  </a:solidFill>
                  <a:latin typeface="Cormorant Garamond Bold"/>
                </a:rPr>
                <a:t>.</a:t>
              </a:r>
              <a:endParaRPr lang="en-US" sz="3200" dirty="0">
                <a:solidFill>
                  <a:srgbClr val="000000"/>
                </a:solidFill>
                <a:latin typeface="Cormorant Garamond Bold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870435" y="4683175"/>
              <a:ext cx="4776391" cy="984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rmorant Garamond Bold"/>
                </a:rPr>
                <a:t>Нужно ли возобновлять работу? </a:t>
              </a: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/>
            <a:srcRect r="1011" b="7432"/>
            <a:stretch>
              <a:fillRect/>
            </a:stretch>
          </p:blipFill>
          <p:spPr>
            <a:xfrm>
              <a:off x="0" y="2923111"/>
              <a:ext cx="7396134" cy="4322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4370" t="9483" b="986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1502" y="9646702"/>
            <a:ext cx="174796" cy="17479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1502" y="448078"/>
            <a:ext cx="174796" cy="17479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64301" y="9646702"/>
            <a:ext cx="174796" cy="17479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64301" y="448078"/>
            <a:ext cx="174796" cy="17479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7859481" y="9673440"/>
            <a:ext cx="257585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52"/>
              </a:lnSpc>
              <a:spcBef>
                <a:spcPct val="0"/>
              </a:spcBef>
            </a:pPr>
            <a:r>
              <a:rPr lang="en-US" sz="2000" spc="662" dirty="0">
                <a:solidFill>
                  <a:srgbClr val="000000"/>
                </a:solidFill>
                <a:latin typeface="Bebas Neue"/>
              </a:rPr>
              <a:t>6</a:t>
            </a:r>
            <a:r>
              <a:rPr lang="en-US" sz="2000" u="none" spc="662" dirty="0">
                <a:solidFill>
                  <a:srgbClr val="000000"/>
                </a:solidFill>
                <a:latin typeface="Bebas Neue"/>
              </a:rPr>
              <a:t> / 6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14056279" y="4992624"/>
            <a:ext cx="7557426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09. 05. 1945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3903794" y="4933104"/>
            <a:ext cx="8922213" cy="301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4"/>
              </a:lnSpc>
            </a:pPr>
            <a:r>
              <a:rPr lang="en-US" sz="2100" spc="772">
                <a:solidFill>
                  <a:srgbClr val="000000"/>
                </a:solidFill>
                <a:latin typeface="Bebas Neue Bold"/>
              </a:rPr>
              <a:t>22. 06. 1941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403793" y="4218821"/>
            <a:ext cx="11053467" cy="2000548"/>
            <a:chOff x="0" y="-104775"/>
            <a:chExt cx="14737956" cy="2667398"/>
          </a:xfrm>
        </p:grpSpPr>
        <p:sp>
          <p:nvSpPr>
            <p:cNvPr id="14" name="TextBox 14"/>
            <p:cNvSpPr txBox="1"/>
            <p:nvPr/>
          </p:nvSpPr>
          <p:spPr>
            <a:xfrm>
              <a:off x="1149345" y="1241812"/>
              <a:ext cx="12439267" cy="3937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04775"/>
              <a:ext cx="14737956" cy="2667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839"/>
                </a:lnSpc>
              </a:pPr>
              <a:r>
                <a:rPr lang="ru-RU" sz="5600" spc="968" dirty="0" smtClean="0">
                  <a:solidFill>
                    <a:srgbClr val="111111"/>
                  </a:solidFill>
                  <a:latin typeface="Cormorant Garamond Bold Bold Italics"/>
                </a:rPr>
                <a:t>НИКТО НЕ ЗАБЫТ, НИЧТО НЕ ЗАБЫТО…</a:t>
              </a:r>
              <a:endParaRPr lang="en-US" sz="5600" spc="968" dirty="0">
                <a:solidFill>
                  <a:srgbClr val="111111"/>
                </a:solidFill>
                <a:latin typeface="Cormorant Garamond Bold Bold Itali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347</Words>
  <Application>Microsoft Office PowerPoint</Application>
  <PresentationFormat>Произвольный</PresentationFormat>
  <Paragraphs>72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Cormorant Garamond Bold</vt:lpstr>
      <vt:lpstr>Arial</vt:lpstr>
      <vt:lpstr>Bebas Neue</vt:lpstr>
      <vt:lpstr>Bebas Neue Bold</vt:lpstr>
      <vt:lpstr>Cormorant Garamond Bold Bold Italics</vt:lpstr>
      <vt:lpstr>Times Neue Roman Bold</vt:lpstr>
      <vt:lpstr>Times Neue Roman Bold Italics</vt:lpstr>
      <vt:lpstr>Cormorant Garamond Medium Bold</vt:lpstr>
      <vt:lpstr>Poppins Bold Bold</vt:lpstr>
      <vt:lpstr>Times Neue Roman</vt:lpstr>
      <vt:lpstr>Poppins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</dc:title>
  <dc:creator>leraf</dc:creator>
  <cp:lastModifiedBy>lera.fiksi@outlook.com</cp:lastModifiedBy>
  <cp:revision>7</cp:revision>
  <dcterms:created xsi:type="dcterms:W3CDTF">2006-08-16T00:00:00Z</dcterms:created>
  <dcterms:modified xsi:type="dcterms:W3CDTF">2021-04-25T18:32:34Z</dcterms:modified>
  <dc:identifier>DAEcmD-XkgE</dc:identifier>
</cp:coreProperties>
</file>