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ormorant Garamond Medium" charset="-52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Arial Black" pitchFamily="34" charset="0"/>
      <p:bold r:id="rId17"/>
    </p:embeddedFont>
    <p:embeddedFont>
      <p:font typeface="Aharoni" pitchFamily="2" charset="-79"/>
      <p:bold r:id="rId18"/>
    </p:embeddedFont>
    <p:embeddedFont>
      <p:font typeface="Arial Narrow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21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7" d="100"/>
          <a:sy n="47" d="100"/>
        </p:scale>
        <p:origin x="-61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7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89133" y="0"/>
            <a:ext cx="6898867" cy="10287000"/>
          </a:xfrm>
          <a:prstGeom prst="rect">
            <a:avLst/>
          </a:prstGeom>
          <a:solidFill>
            <a:srgbClr val="F1DDC7"/>
          </a:solidFill>
        </p:spPr>
      </p:sp>
      <p:sp>
        <p:nvSpPr>
          <p:cNvPr id="3" name="TextBox 3"/>
          <p:cNvSpPr txBox="1"/>
          <p:nvPr/>
        </p:nvSpPr>
        <p:spPr>
          <a:xfrm>
            <a:off x="0" y="-647700"/>
            <a:ext cx="12192000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34"/>
              </a:lnSpc>
            </a:pPr>
            <a:endParaRPr lang="ru-RU" sz="3167" dirty="0" smtClean="0">
              <a:solidFill>
                <a:srgbClr val="FFFFFF"/>
              </a:solidFill>
              <a:latin typeface="Cormorant Garamond Medium"/>
            </a:endParaRPr>
          </a:p>
          <a:p>
            <a:pPr algn="ctr">
              <a:lnSpc>
                <a:spcPts val="4434"/>
              </a:lnSpc>
            </a:pPr>
            <a:endParaRPr lang="ru-RU" sz="3167" dirty="0" smtClean="0">
              <a:solidFill>
                <a:srgbClr val="FFFFFF"/>
              </a:solidFill>
              <a:latin typeface="Cormorant Garamond Medium"/>
            </a:endParaRPr>
          </a:p>
          <a:p>
            <a:pPr algn="ctr">
              <a:lnSpc>
                <a:spcPts val="4434"/>
              </a:lnSpc>
            </a:pP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Ростовская область, г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ород 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Ростов-на-Дону</a:t>
            </a:r>
            <a:endParaRPr lang="ru-RU" sz="3167" b="1" dirty="0" smtClean="0">
              <a:solidFill>
                <a:schemeClr val="accent2">
                  <a:lumMod val="50000"/>
                </a:schemeClr>
              </a:solidFill>
              <a:latin typeface="Cormorant Garamond Medium"/>
            </a:endParaRPr>
          </a:p>
          <a:p>
            <a:pPr algn="ctr">
              <a:lnSpc>
                <a:spcPts val="4434"/>
              </a:lnSpc>
            </a:pP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МБОУ 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«Ш</a:t>
            </a:r>
            <a:r>
              <a:rPr lang="en-US" sz="3167" b="1" dirty="0" err="1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кола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№ 104 </a:t>
            </a:r>
            <a:r>
              <a:rPr lang="en-US" sz="3167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имени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Героя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Советского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Союза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err="1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Шипулина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А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.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А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.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»</a:t>
            </a:r>
            <a:endParaRPr lang="en-US" sz="3167" b="1" dirty="0">
              <a:solidFill>
                <a:schemeClr val="accent2">
                  <a:lumMod val="50000"/>
                </a:schemeClr>
              </a:solidFill>
              <a:latin typeface="Cormorant Garamond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9600" y="1257300"/>
            <a:ext cx="10210800" cy="8471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61"/>
              </a:lnSpc>
            </a:pPr>
            <a:endParaRPr lang="ru-RU" sz="3186" dirty="0" smtClean="0">
              <a:solidFill>
                <a:srgbClr val="FFFFFF"/>
              </a:solidFill>
              <a:latin typeface="Cormorant Garamond Medium"/>
            </a:endParaRPr>
          </a:p>
          <a:p>
            <a:r>
              <a:rPr lang="ru-RU" sz="2400" b="1" dirty="0" smtClean="0">
                <a:solidFill>
                  <a:srgbClr val="1E1217"/>
                </a:solidFill>
                <a:latin typeface="Cormorant Garamond Medium" charset="-52"/>
              </a:rPr>
              <a:t>Школьный музей располагается в отдельной комнате на 2 этаже школы. Материалы экспозиции музея размещены на стендах, баннерах и столах и выставлены в витринах.</a:t>
            </a:r>
            <a:r>
              <a:rPr lang="ru-RU" sz="2400" b="1" dirty="0" smtClean="0">
                <a:solidFill>
                  <a:srgbClr val="1E1217"/>
                </a:solidFill>
              </a:rPr>
              <a:t> Большую роль играет </a:t>
            </a:r>
            <a:r>
              <a:rPr lang="ru-RU" sz="2400" b="1" dirty="0" err="1" smtClean="0">
                <a:solidFill>
                  <a:srgbClr val="1E1217"/>
                </a:solidFill>
              </a:rPr>
              <a:t>мультимедийное</a:t>
            </a:r>
            <a:r>
              <a:rPr lang="ru-RU" sz="2400" b="1" dirty="0" smtClean="0">
                <a:solidFill>
                  <a:srgbClr val="1E1217"/>
                </a:solidFill>
              </a:rPr>
              <a:t> оборудование.</a:t>
            </a:r>
          </a:p>
          <a:p>
            <a:r>
              <a:rPr lang="ru-RU" sz="2400" b="1" dirty="0" smtClean="0">
                <a:solidFill>
                  <a:srgbClr val="1E1217"/>
                </a:solidFill>
              </a:rPr>
              <a:t> Проектор позволяет посетителям просматривать ролики, панорамы и презентации по представляемой тематике. С их помощью создаётся эффект присутствия при важном историческом событии, реальные экспонаты дополняются цифровыми моделями, схемами, </a:t>
            </a:r>
            <a:r>
              <a:rPr lang="ru-RU" sz="2400" b="1" dirty="0" err="1" smtClean="0">
                <a:solidFill>
                  <a:srgbClr val="1E1217"/>
                </a:solidFill>
              </a:rPr>
              <a:t>видеопрогулками</a:t>
            </a:r>
            <a:r>
              <a:rPr lang="ru-RU" sz="2400" b="1" dirty="0" smtClean="0">
                <a:solidFill>
                  <a:srgbClr val="1E1217"/>
                </a:solidFill>
              </a:rPr>
              <a:t> и т.д.</a:t>
            </a:r>
          </a:p>
          <a:p>
            <a:r>
              <a:rPr lang="ru-RU" sz="2400" b="1" dirty="0" smtClean="0">
                <a:solidFill>
                  <a:srgbClr val="1E1217"/>
                </a:solidFill>
                <a:latin typeface="Cormorant Garamond Medium" charset="-52"/>
              </a:rPr>
              <a:t> </a:t>
            </a:r>
            <a:r>
              <a:rPr lang="ru-RU" sz="2400" b="1" dirty="0" smtClean="0">
                <a:solidFill>
                  <a:srgbClr val="1E1217"/>
                </a:solidFill>
              </a:rPr>
              <a:t>Руководитель музея Моисеева Елена Анатольевна– учитель истории, зам. директора по воспитательной работе. В  творческий совет музея входит 6 </a:t>
            </a:r>
            <a:r>
              <a:rPr lang="ru-RU" sz="2400" b="1" dirty="0" err="1" smtClean="0">
                <a:solidFill>
                  <a:srgbClr val="1E1217"/>
                </a:solidFill>
              </a:rPr>
              <a:t>человек:Табунщикова</a:t>
            </a:r>
            <a:r>
              <a:rPr lang="ru-RU" sz="2400" b="1" dirty="0" smtClean="0">
                <a:solidFill>
                  <a:srgbClr val="1E1217"/>
                </a:solidFill>
              </a:rPr>
              <a:t> Ирина </a:t>
            </a:r>
            <a:r>
              <a:rPr lang="ru-RU" sz="2400" b="1" dirty="0" err="1" smtClean="0">
                <a:solidFill>
                  <a:srgbClr val="1E1217"/>
                </a:solidFill>
              </a:rPr>
              <a:t>Гурьевна</a:t>
            </a:r>
            <a:r>
              <a:rPr lang="ru-RU" sz="2400" b="1" dirty="0" smtClean="0">
                <a:solidFill>
                  <a:srgbClr val="1E1217"/>
                </a:solidFill>
              </a:rPr>
              <a:t>- учитель истории, </a:t>
            </a:r>
            <a:r>
              <a:rPr lang="ru-RU" sz="2400" b="1" dirty="0" err="1" smtClean="0">
                <a:solidFill>
                  <a:srgbClr val="1E1217"/>
                </a:solidFill>
              </a:rPr>
              <a:t>Вискалина</a:t>
            </a:r>
            <a:r>
              <a:rPr lang="ru-RU" sz="2400" b="1" dirty="0" smtClean="0">
                <a:solidFill>
                  <a:srgbClr val="1E1217"/>
                </a:solidFill>
              </a:rPr>
              <a:t> Алиса, </a:t>
            </a:r>
            <a:r>
              <a:rPr lang="ru-RU" sz="2400" b="1" dirty="0" err="1" smtClean="0">
                <a:solidFill>
                  <a:srgbClr val="1E1217"/>
                </a:solidFill>
              </a:rPr>
              <a:t>Тропина</a:t>
            </a:r>
            <a:r>
              <a:rPr lang="ru-RU" sz="2400" b="1" dirty="0" smtClean="0">
                <a:solidFill>
                  <a:srgbClr val="1E1217"/>
                </a:solidFill>
              </a:rPr>
              <a:t> Анатолия, </a:t>
            </a:r>
            <a:r>
              <a:rPr lang="ru-RU" sz="2400" b="1" dirty="0" err="1" smtClean="0">
                <a:solidFill>
                  <a:srgbClr val="1E1217"/>
                </a:solidFill>
              </a:rPr>
              <a:t>Роменская</a:t>
            </a:r>
            <a:r>
              <a:rPr lang="ru-RU" sz="2400" b="1" dirty="0" smtClean="0">
                <a:solidFill>
                  <a:srgbClr val="1E1217"/>
                </a:solidFill>
              </a:rPr>
              <a:t> Алина, </a:t>
            </a:r>
            <a:r>
              <a:rPr lang="ru-RU" sz="2400" b="1" dirty="0" err="1" smtClean="0">
                <a:solidFill>
                  <a:srgbClr val="1E1217"/>
                </a:solidFill>
              </a:rPr>
              <a:t>Скубин</a:t>
            </a:r>
            <a:r>
              <a:rPr lang="ru-RU" sz="2400" b="1" dirty="0" smtClean="0">
                <a:solidFill>
                  <a:srgbClr val="1E1217"/>
                </a:solidFill>
              </a:rPr>
              <a:t> Антон, Сивцова Галина.</a:t>
            </a:r>
          </a:p>
          <a:p>
            <a:pPr>
              <a:lnSpc>
                <a:spcPts val="4461"/>
              </a:lnSpc>
            </a:pPr>
            <a:r>
              <a:rPr lang="en-US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Музей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школы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№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104 </a:t>
            </a:r>
            <a:r>
              <a:rPr lang="ru-RU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«Д</a:t>
            </a:r>
            <a:r>
              <a:rPr lang="en-US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орогами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памяти</a:t>
            </a:r>
            <a:r>
              <a:rPr lang="ru-RU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»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имеет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две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экспозиции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.</a:t>
            </a:r>
            <a:endParaRPr lang="ru-RU" sz="28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Cormorant Garamond Medium" charset="-52"/>
            </a:endParaRPr>
          </a:p>
          <a:p>
            <a:pPr>
              <a:lnSpc>
                <a:spcPts val="4461"/>
              </a:lnSpc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В 1996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году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при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поддержк</a:t>
            </a:r>
            <a:r>
              <a:rPr lang="ru-RU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е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общественной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организации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"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Чернобылец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Дона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"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была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открыта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экспозиция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«</a:t>
            </a:r>
            <a:r>
              <a:rPr lang="ru-RU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П</a:t>
            </a:r>
            <a:r>
              <a:rPr lang="en-US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амяти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жертвам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Чернобыля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".</a:t>
            </a:r>
          </a:p>
          <a:p>
            <a:pPr>
              <a:lnSpc>
                <a:spcPts val="4461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В 2015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году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при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поддержк</a:t>
            </a:r>
            <a:r>
              <a:rPr lang="ru-RU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е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союза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Ветеранов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Ворошиловского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района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и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поисковых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отрядов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была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открыта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экспозиция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"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Подвиг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земляков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в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годы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войны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rmorant Garamond Medium" charset="-52"/>
              </a:rPr>
              <a:t>"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975765" y="1028700"/>
            <a:ext cx="5725603" cy="8381553"/>
            <a:chOff x="0" y="0"/>
            <a:chExt cx="7634137" cy="1117540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/>
            <a:srcRect l="24355" r="24355"/>
            <a:stretch>
              <a:fillRect/>
            </a:stretch>
          </p:blipFill>
          <p:spPr>
            <a:xfrm>
              <a:off x="0" y="0"/>
              <a:ext cx="7634137" cy="11175404"/>
            </a:xfrm>
            <a:prstGeom prst="rect">
              <a:avLst/>
            </a:prstGeom>
          </p:spPr>
        </p:pic>
      </p:grp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02410" y="-30778"/>
            <a:ext cx="17261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Всероссийский конкурс на лучшую выставку школьных музеев, посвященную памятным датам и событиям региона в годы Великой  Отечественной войны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0664"/>
          <a:stretch>
            <a:fillRect/>
          </a:stretch>
        </p:blipFill>
        <p:spPr>
          <a:xfrm>
            <a:off x="992190" y="1285875"/>
            <a:ext cx="8151810" cy="77152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45897" y="6515100"/>
            <a:ext cx="815181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апреле-мае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2021</a:t>
            </a:r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года 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участвуя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во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сероссийской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акции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Звезда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Победы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", </a:t>
            </a:r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таршек</a:t>
            </a:r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ассники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нашей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школы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изготовили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ещё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один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экспонат</a:t>
            </a:r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- Звезду Победы, которая весной оживает красно-оранжевыми цветами, а  в памятные даты скорбит огоньками свеч.</a:t>
            </a:r>
          </a:p>
          <a:p>
            <a:endParaRPr lang="ru-RU" sz="2000" b="1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Материал подготовили ученицы 10 А класса </a:t>
            </a:r>
          </a:p>
          <a:p>
            <a:r>
              <a:rPr lang="ru-RU" sz="20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Вискалина</a:t>
            </a:r>
            <a:r>
              <a:rPr lang="ru-RU" sz="20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Алиса Владимировна и </a:t>
            </a:r>
            <a:r>
              <a:rPr lang="ru-RU" sz="20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Кашникова</a:t>
            </a:r>
            <a:r>
              <a:rPr lang="ru-RU" sz="20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Екатерина </a:t>
            </a:r>
          </a:p>
          <a:p>
            <a:r>
              <a:rPr lang="ru-RU" sz="20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Учитель истории </a:t>
            </a:r>
            <a:r>
              <a:rPr lang="ru-RU" sz="20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Табунщикова</a:t>
            </a:r>
            <a:r>
              <a:rPr lang="ru-RU" sz="20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Ирина </a:t>
            </a:r>
            <a:r>
              <a:rPr lang="ru-RU" sz="20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Гурьевна</a:t>
            </a:r>
            <a:endParaRPr lang="ru-RU" sz="2000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dirty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45897" y="1285875"/>
            <a:ext cx="8151810" cy="5952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Стенд-календарь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en-US" sz="24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обеды</a:t>
            </a:r>
            <a:r>
              <a:rPr lang="en-US" sz="24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ежемесячно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обновляется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экскурсоводами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музея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, а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наш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бессмертный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полк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учит ценить мир и любить Родину. «Бессмертный полк» - это история поколения, прошедшего через то невероятно страшное время. И это не только ветераны армии и флота, но и те, кто работал в тылу, в партизанских отрядах, подпольщики, блокадники, узники фашистских лагерей - все те, кто соприкоснулся с войной. Я горжусь тем, что в нашей школе поддержали эту идею, и подключили всех учеников и родителей, ведь это наша история, наша память… мы узнали истории о службе своих дедов и прадедов, ушедших от нас навсегда. нашли фото в старых альбомах, провели классные часы и уроки Мужества.</a:t>
            </a:r>
          </a:p>
          <a:p>
            <a:pPr>
              <a:lnSpc>
                <a:spcPts val="6116"/>
              </a:lnSpc>
            </a:pPr>
            <a:endParaRPr lang="en-US" dirty="0">
              <a:solidFill>
                <a:srgbClr val="9C7A78"/>
              </a:solidFill>
              <a:latin typeface="Cormorant Garamond Medium"/>
            </a:endParaRPr>
          </a:p>
        </p:txBody>
      </p:sp>
      <p:pic>
        <p:nvPicPr>
          <p:cNvPr id="1026" name="Picture 2" descr="F:\музей\Чеснокова Анна_21-14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210300"/>
            <a:ext cx="2362200" cy="3431752"/>
          </a:xfrm>
          <a:prstGeom prst="rect">
            <a:avLst/>
          </a:prstGeom>
          <a:noFill/>
        </p:spPr>
      </p:pic>
      <p:pic>
        <p:nvPicPr>
          <p:cNvPr id="1027" name="Picture 3" descr="F:\музей\Сивцова Галина_21-09-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5947" y="6210300"/>
            <a:ext cx="2575201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68400" y="5753100"/>
            <a:ext cx="4114800" cy="4229100"/>
            <a:chOff x="0" y="0"/>
            <a:chExt cx="11818235" cy="117992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l="12439" r="12439"/>
            <a:stretch>
              <a:fillRect/>
            </a:stretch>
          </p:blipFill>
          <p:spPr>
            <a:xfrm>
              <a:off x="0" y="0"/>
              <a:ext cx="11818235" cy="1179923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0" y="5753100"/>
            <a:ext cx="3322138" cy="4191000"/>
            <a:chOff x="0" y="0"/>
            <a:chExt cx="5785378" cy="758077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/>
            <a:srcRect l="18710" r="18710"/>
            <a:stretch>
              <a:fillRect/>
            </a:stretch>
          </p:blipFill>
          <p:spPr>
            <a:xfrm>
              <a:off x="0" y="0"/>
              <a:ext cx="5785378" cy="758077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8229600" y="219918"/>
            <a:ext cx="9547858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Наш музей- это образовательное пространство, позволяющее включить резервы эмоциональной памяти, активизировать творческую познавательную деятельность на уроке и во внеурочной работе, самостоятельно и в сотрудничестве с педагогом.</a:t>
            </a:r>
          </a:p>
          <a:p>
            <a:pPr marL="0" lvl="0" indent="0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Выставка «Подвиг земляков в годы войны» создана на основе фотоматериалов из Сети и домашних архивов, ксерокопий документов, творческих работ учащихся, подарков общественных организаций и общественных деятелей. 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Экспонаты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-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это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целая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история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память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о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героическом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прошлом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наших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земляков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ormorant Garamond Medium"/>
            </a:endParaRPr>
          </a:p>
        </p:txBody>
      </p:sp>
      <p:pic>
        <p:nvPicPr>
          <p:cNvPr id="9217" name="Picture 1" descr="I:\музей\обл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66700"/>
            <a:ext cx="7705133" cy="652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14583"/>
            <a:ext cx="8115300" cy="7257833"/>
            <a:chOff x="0" y="0"/>
            <a:chExt cx="10820400" cy="96771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l="15877" r="15877"/>
            <a:stretch>
              <a:fillRect/>
            </a:stretch>
          </p:blipFill>
          <p:spPr>
            <a:xfrm>
              <a:off x="0" y="0"/>
              <a:ext cx="10820400" cy="967711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129024" y="0"/>
            <a:ext cx="10287000" cy="1028700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9C7A7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970922" y="1019175"/>
            <a:ext cx="8688678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Знамя Победы — штурмовой флаг 150-й ордена Кутузова II степени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Идрицкой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стрелковой дивизии, водружённый около 3-х часов утра 1 мая 1945 года на крыше здания рейхстага в городе Берлине военнослужащими Красной Армии М. Егоровым и М.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Кантария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и нашим земляком  Алексеем Берестом, Экскурсовод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А.Тропина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провела в музее уроки, посвященные этой теме.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Председатель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совета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ветеранов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Ворошиловского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района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передаёт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точную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копию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знам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ени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П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обеды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директору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школы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Рублев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ой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Олесе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Александровне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в 2015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году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на торжественном мероприятии, посвященном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70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лети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ю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Победы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. </a:t>
            </a:r>
          </a:p>
          <a:p>
            <a:pPr marL="0" lvl="0" indent="0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С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этого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экспоната и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началась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выставка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посвящённая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Великой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Отечественной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войне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18530" b="11821"/>
          <a:stretch>
            <a:fillRect/>
          </a:stretch>
        </p:blipFill>
        <p:spPr>
          <a:xfrm>
            <a:off x="228600" y="190500"/>
            <a:ext cx="10287000" cy="9677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0688" y="7127721"/>
            <a:ext cx="1015871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199"/>
              </a:lnSpc>
            </a:pP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Фотографии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из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домашнего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архива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сына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А. А.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Шипулина</a:t>
            </a:r>
            <a:endParaRPr lang="en-US" sz="5999" dirty="0">
              <a:solidFill>
                <a:srgbClr val="1E3950"/>
              </a:solidFill>
              <a:latin typeface="Cormorant Garamond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820400" y="1181100"/>
            <a:ext cx="7030844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2019 </a:t>
            </a:r>
            <a:r>
              <a:rPr lang="en-US" sz="3200" dirty="0" err="1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год</a:t>
            </a:r>
            <a:r>
              <a:rPr lang="ru-RU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ш</a:t>
            </a:r>
            <a:r>
              <a:rPr lang="en-US" sz="3200" dirty="0" err="1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коле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было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присвоено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имя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Андрея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Андреевича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Шипулина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этого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года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экспозиция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посвящённая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событиям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Великой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Отечественной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войны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стала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расширяться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Мы нашли ближайших родственников, которые выражают готовность содействовать расширению экспозиции.</a:t>
            </a:r>
            <a:endParaRPr lang="en-US" sz="5999" dirty="0">
              <a:solidFill>
                <a:srgbClr val="1E39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23406" y="1422705"/>
            <a:ext cx="5764594" cy="7835595"/>
            <a:chOff x="0" y="0"/>
            <a:chExt cx="7686126" cy="104474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t="18328" b="20504"/>
            <a:stretch>
              <a:fillRect/>
            </a:stretch>
          </p:blipFill>
          <p:spPr>
            <a:xfrm>
              <a:off x="0" y="0"/>
              <a:ext cx="7686126" cy="1044746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 l="38179" t="26103" r="21418" b="4515"/>
          <a:stretch>
            <a:fillRect/>
          </a:stretch>
        </p:blipFill>
        <p:spPr>
          <a:xfrm>
            <a:off x="1695662" y="3844414"/>
            <a:ext cx="6099294" cy="47133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 t="10867" b="10765"/>
          <a:stretch>
            <a:fillRect/>
          </a:stretch>
        </p:blipFill>
        <p:spPr>
          <a:xfrm>
            <a:off x="8610600" y="3215402"/>
            <a:ext cx="3469933" cy="60428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573408"/>
            <a:ext cx="10423768" cy="333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0"/>
              </a:lnSpc>
            </a:pP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В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результате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переписки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с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родственниками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и </a:t>
            </a:r>
            <a:r>
              <a:rPr lang="en-US" sz="4300" b="1" dirty="0" err="1" smtClean="0">
                <a:solidFill>
                  <a:srgbClr val="1E3950"/>
                </a:solidFill>
                <a:latin typeface="Cormorant Garamond Medium"/>
              </a:rPr>
              <a:t>исследовательск</a:t>
            </a:r>
            <a:r>
              <a:rPr lang="ru-RU" sz="4300" b="1" dirty="0" smtClean="0">
                <a:solidFill>
                  <a:srgbClr val="1E3950"/>
                </a:solidFill>
                <a:latin typeface="Cormorant Garamond Medium"/>
              </a:rPr>
              <a:t>ой</a:t>
            </a:r>
            <a:r>
              <a:rPr lang="en-US" sz="4300" b="1" dirty="0" smtClean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работы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4300" b="1" dirty="0" smtClean="0">
                <a:solidFill>
                  <a:srgbClr val="1E3950"/>
                </a:solidFill>
                <a:latin typeface="Cormorant Garamond Medium"/>
              </a:rPr>
              <a:t>учащихся </a:t>
            </a:r>
            <a:r>
              <a:rPr lang="en-US" sz="4300" b="1" dirty="0" err="1" smtClean="0">
                <a:solidFill>
                  <a:srgbClr val="1E3950"/>
                </a:solidFill>
                <a:latin typeface="Cormorant Garamond Medium"/>
              </a:rPr>
              <a:t>удалось</a:t>
            </a:r>
            <a:r>
              <a:rPr lang="en-US" sz="4300" b="1" dirty="0" smtClean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воссоздать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Героические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страницы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жизни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Андрея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4300" b="1" dirty="0" err="1">
                <a:solidFill>
                  <a:srgbClr val="1E3950"/>
                </a:solidFill>
                <a:latin typeface="Cormorant Garamond Medium"/>
              </a:rPr>
              <a:t>Андреевича</a:t>
            </a:r>
            <a:r>
              <a:rPr lang="en-US" sz="4300" b="1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4300" b="1" dirty="0" smtClean="0">
                <a:solidFill>
                  <a:srgbClr val="1E3950"/>
                </a:solidFill>
                <a:latin typeface="Cormorant Garamond Medium"/>
              </a:rPr>
              <a:t>.</a:t>
            </a:r>
            <a:endParaRPr lang="en-US" sz="4300" b="1" dirty="0">
              <a:solidFill>
                <a:srgbClr val="1E3950"/>
              </a:solidFill>
              <a:latin typeface="Cormorant Garamond Medium"/>
            </a:endParaRPr>
          </a:p>
          <a:p>
            <a:pPr marL="0" lvl="0" indent="0">
              <a:lnSpc>
                <a:spcPts val="5160"/>
              </a:lnSpc>
            </a:pP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1695662" y="8791575"/>
            <a:ext cx="609929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1E3950"/>
                </a:solidFill>
                <a:latin typeface="Cormorant Garamond Medium"/>
              </a:rPr>
              <a:t>Копия карты военных действий, взятая с сайта "pamyat-naroda. ru"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6364" r="6364"/>
          <a:stretch>
            <a:fillRect/>
          </a:stretch>
        </p:blipFill>
        <p:spPr>
          <a:xfrm>
            <a:off x="11547035" y="0"/>
            <a:ext cx="674096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42900"/>
            <a:ext cx="102489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рактически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м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результат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ом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проектной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работы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Вискалиной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Алисы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ладимировны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«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амяти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Героя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Советского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Союза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Шипулина А.А.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"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стал баннер «Помним Героев войны и Победы»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5122" name="Picture 2" descr="I:\музей\2021-05-19 13-31-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991100"/>
            <a:ext cx="10058400" cy="5054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5984"/>
            <a:ext cx="12611100" cy="381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668"/>
              </a:lnSpc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Результатом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творческого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дуэта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ученика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11А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класса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Тимура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Доценко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и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его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отца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Андрея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Валерьевича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Доценко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стал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макет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- реконструкция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битвы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местного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значения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лет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ом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1942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года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в Ростовской области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4283376"/>
            <a:ext cx="18288000" cy="6003624"/>
            <a:chOff x="0" y="0"/>
            <a:chExt cx="24384000" cy="800483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/>
            <a:srcRect t="4466" b="51813"/>
            <a:stretch>
              <a:fillRect/>
            </a:stretch>
          </p:blipFill>
          <p:spPr>
            <a:xfrm>
              <a:off x="0" y="0"/>
              <a:ext cx="24384000" cy="8004833"/>
            </a:xfrm>
            <a:prstGeom prst="rect">
              <a:avLst/>
            </a:prstGeom>
          </p:spPr>
        </p:pic>
      </p:grpSp>
      <p:pic>
        <p:nvPicPr>
          <p:cNvPr id="4097" name="Picture 1" descr="I:\музей\2021-05-1911 13-29-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0" y="190500"/>
            <a:ext cx="4211384" cy="3956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9733" y="0"/>
            <a:ext cx="8724716" cy="10287000"/>
            <a:chOff x="0" y="0"/>
            <a:chExt cx="1623228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3228" cy="1913890"/>
            </a:xfrm>
            <a:custGeom>
              <a:avLst/>
              <a:gdLst/>
              <a:ahLst/>
              <a:cxnLst/>
              <a:rect l="l" t="t" r="r" b="b"/>
              <a:pathLst>
                <a:path w="1623228" h="1913890">
                  <a:moveTo>
                    <a:pt x="0" y="0"/>
                  </a:moveTo>
                  <a:lnTo>
                    <a:pt x="1623228" y="0"/>
                  </a:lnTo>
                  <a:lnTo>
                    <a:pt x="162322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9C7A7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371600" y="0"/>
            <a:ext cx="7184983" cy="10287000"/>
            <a:chOff x="0" y="0"/>
            <a:chExt cx="9579978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/>
            <a:srcRect l="1967" r="5145" b="257"/>
            <a:stretch>
              <a:fillRect/>
            </a:stretch>
          </p:blipFill>
          <p:spPr>
            <a:xfrm>
              <a:off x="0" y="0"/>
              <a:ext cx="9579978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5486400" y="342900"/>
            <a:ext cx="9904952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Член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оюза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краеведов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член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Союза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ветеранов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военнослужащий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отставке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член-корреспондент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Международной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академии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наук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экологии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безопасности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жизнедеятельности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В.В. Ноздрев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заверщил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встречу с детьми подарком-монографией, пополнив музей новым экспонатом.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10292" y="5448300"/>
            <a:ext cx="9515708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этом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историческом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очерке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рассказывается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о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ракетных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войсках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стратегического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назначения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образованных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годы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Великой Отечественной войны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о наших земляках, командирах ракетных войск 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том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они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сейчас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стоят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страже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нашего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Отечества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3" name="Picture 1" descr="I:\музей\IMG_20210917_105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97159">
            <a:off x="14397932" y="832288"/>
            <a:ext cx="3632200" cy="272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7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198226" cy="247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98226" cy="2473004"/>
            </a:xfrm>
            <a:custGeom>
              <a:avLst/>
              <a:gdLst/>
              <a:ahLst/>
              <a:cxnLst/>
              <a:rect l="l" t="t" r="r" b="b"/>
              <a:pathLst>
                <a:path w="2198226" h="2473004">
                  <a:moveTo>
                    <a:pt x="0" y="0"/>
                  </a:moveTo>
                  <a:lnTo>
                    <a:pt x="2198226" y="0"/>
                  </a:lnTo>
                  <a:lnTo>
                    <a:pt x="2198226" y="2473004"/>
                  </a:lnTo>
                  <a:lnTo>
                    <a:pt x="0" y="2473004"/>
                  </a:lnTo>
                  <a:close/>
                </a:path>
              </a:pathLst>
            </a:custGeom>
            <a:solidFill>
              <a:srgbClr val="F1DDC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 l="5415" r="8318"/>
          <a:stretch>
            <a:fillRect/>
          </a:stretch>
        </p:blipFill>
        <p:spPr>
          <a:xfrm>
            <a:off x="10006826" y="1344186"/>
            <a:ext cx="7418347" cy="75986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60607" y="342901"/>
            <a:ext cx="7543809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995"/>
              </a:lnSpc>
            </a:pP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Большую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роль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пополнении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нашего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музея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экспонатами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играет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исследовательская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деятельность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обучающихся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.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Баннер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ru-RU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«</a:t>
            </a:r>
            <a:r>
              <a:rPr lang="en-US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2020</a:t>
            </a:r>
            <a:r>
              <a:rPr lang="ru-RU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-</a:t>
            </a:r>
            <a:r>
              <a:rPr lang="en-US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год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памяти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4996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славы</a:t>
            </a:r>
            <a:r>
              <a:rPr lang="ru-RU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»</a:t>
            </a:r>
            <a:r>
              <a:rPr lang="en-US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является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практическим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результатом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исследовательской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деятельности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учащихся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6-9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классов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4996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ростовчанах</a:t>
            </a:r>
            <a:r>
              <a:rPr lang="ru-RU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, Героях Великой Отечественной войны.</a:t>
            </a:r>
            <a:endParaRPr lang="en-US" sz="4996" dirty="0">
              <a:solidFill>
                <a:schemeClr val="accent6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820</Words>
  <Application>Microsoft Office PowerPoint</Application>
  <PresentationFormat>Произвольный</PresentationFormat>
  <Paragraphs>33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Cormorant Garamond Medium</vt:lpstr>
      <vt:lpstr>Calibri</vt:lpstr>
      <vt:lpstr>Times New Roman</vt:lpstr>
      <vt:lpstr>Arial Black</vt:lpstr>
      <vt:lpstr>Aharoni</vt:lpstr>
      <vt:lpstr>Arial Narrow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Приглушенный Синий Простой Корпоративный Засечки Презентация</dc:title>
  <cp:lastModifiedBy>Ирина</cp:lastModifiedBy>
  <cp:revision>16</cp:revision>
  <dcterms:created xsi:type="dcterms:W3CDTF">2006-08-16T00:00:00Z</dcterms:created>
  <dcterms:modified xsi:type="dcterms:W3CDTF">2021-09-23T14:16:30Z</dcterms:modified>
  <dc:identifier>DAEqvdvC7X4</dc:identifier>
</cp:coreProperties>
</file>