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0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54335"/>
    <a:srgbClr val="6DB7C9"/>
    <a:srgbClr val="E1D369"/>
    <a:srgbClr val="E4D778"/>
    <a:srgbClr val="D1BD29"/>
    <a:srgbClr val="CDC52D"/>
    <a:srgbClr val="EC9F6A"/>
    <a:srgbClr val="0033CC"/>
    <a:srgbClr val="800080"/>
    <a:srgbClr val="F34E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86446" autoAdjust="0"/>
  </p:normalViewPr>
  <p:slideViewPr>
    <p:cSldViewPr>
      <p:cViewPr>
        <p:scale>
          <a:sx n="60" d="100"/>
          <a:sy n="60" d="100"/>
        </p:scale>
        <p:origin x="-80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328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304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5D5F0-E95D-465A-ABA7-BDE05B2AEA20}" type="datetimeFigureOut">
              <a:rPr lang="ru-RU" smtClean="0"/>
              <a:pPr/>
              <a:t>08.04.2021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D429A-2354-4EA4-A32E-438778D76F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CCB74-A5AD-4C13-9B7A-AA505B6879A5}" type="datetimeFigureOut">
              <a:rPr lang="ru-RU" smtClean="0"/>
              <a:pPr/>
              <a:t>08.04.2021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993AE-1758-4066-A004-CCA0E3BC57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93AE-1758-4066-A004-CCA0E3BC57B5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93AE-1758-4066-A004-CCA0E3BC57B5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93AE-1758-4066-A004-CCA0E3BC57B5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4EB4-6E85-4FC9-A6CE-221E9252302D}" type="datetimeFigureOut">
              <a:rPr lang="ru-RU" smtClean="0"/>
              <a:pPr/>
              <a:t>08.04.2021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A291-4B80-4323-88D9-5F9D27A7968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4EB4-6E85-4FC9-A6CE-221E9252302D}" type="datetimeFigureOut">
              <a:rPr lang="ru-RU" smtClean="0"/>
              <a:pPr/>
              <a:t>08.04.2021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A291-4B80-4323-88D9-5F9D27A796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4EB4-6E85-4FC9-A6CE-221E9252302D}" type="datetimeFigureOut">
              <a:rPr lang="ru-RU" smtClean="0"/>
              <a:pPr/>
              <a:t>08.04.2021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A291-4B80-4323-88D9-5F9D27A796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4EB4-6E85-4FC9-A6CE-221E9252302D}" type="datetimeFigureOut">
              <a:rPr lang="ru-RU" smtClean="0"/>
              <a:pPr/>
              <a:t>08.04.2021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A291-4B80-4323-88D9-5F9D27A796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4EB4-6E85-4FC9-A6CE-221E9252302D}" type="datetimeFigureOut">
              <a:rPr lang="ru-RU" smtClean="0"/>
              <a:pPr/>
              <a:t>08.04.2021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8B1A291-4B80-4323-88D9-5F9D27A796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4EB4-6E85-4FC9-A6CE-221E9252302D}" type="datetimeFigureOut">
              <a:rPr lang="ru-RU" smtClean="0"/>
              <a:pPr/>
              <a:t>08.04.2021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A291-4B80-4323-88D9-5F9D27A796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4EB4-6E85-4FC9-A6CE-221E9252302D}" type="datetimeFigureOut">
              <a:rPr lang="ru-RU" smtClean="0"/>
              <a:pPr/>
              <a:t>08.04.2021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A291-4B80-4323-88D9-5F9D27A796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4EB4-6E85-4FC9-A6CE-221E9252302D}" type="datetimeFigureOut">
              <a:rPr lang="ru-RU" smtClean="0"/>
              <a:pPr/>
              <a:t>08.04.2021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A291-4B80-4323-88D9-5F9D27A796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4EB4-6E85-4FC9-A6CE-221E9252302D}" type="datetimeFigureOut">
              <a:rPr lang="ru-RU" smtClean="0"/>
              <a:pPr/>
              <a:t>08.04.2021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A291-4B80-4323-88D9-5F9D27A796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4EB4-6E85-4FC9-A6CE-221E9252302D}" type="datetimeFigureOut">
              <a:rPr lang="ru-RU" smtClean="0"/>
              <a:pPr/>
              <a:t>08.04.2021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A291-4B80-4323-88D9-5F9D27A796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4EB4-6E85-4FC9-A6CE-221E9252302D}" type="datetimeFigureOut">
              <a:rPr lang="ru-RU" smtClean="0"/>
              <a:pPr/>
              <a:t>08.04.2021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A291-4B80-4323-88D9-5F9D27A796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FB4EB4-6E85-4FC9-A6CE-221E9252302D}" type="datetimeFigureOut">
              <a:rPr lang="ru-RU" smtClean="0"/>
              <a:pPr/>
              <a:t>08.04.2021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8B1A291-4B80-4323-88D9-5F9D27A796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amond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cuments\&#1061;&#1086;&#1088;%20&#1080;&#1084;&#1077;&#1085;&#1080;%20&#1040;.&#1042;.%20&#1040;&#1083;&#1077;&#1082;&#1089;&#1072;&#1085;&#1076;&#1088;&#1086;&#1074;&#1072;%20ll&#953;l&#953;.&#953;l%20-%20&#1052;&#1099;%20&#1079;&#1072;%20&#1094;&#1077;&#1085;&#1086;&#1081;%20&#1085;&#1077;%20&#1087;&#1086;&#1089;&#1090;&#1086;&#1080;&#1084;%20(www.hotplayer.ru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229600" cy="18288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66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Реликвии войны</a:t>
            </a:r>
            <a:endParaRPr lang="ru-RU" sz="6600" cap="none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428868"/>
            <a:ext cx="6400800" cy="3500462"/>
          </a:xfrm>
          <a:gradFill flip="none" rotWithShape="1">
            <a:gsLst>
              <a:gs pos="0">
                <a:srgbClr val="F76F65">
                  <a:shade val="30000"/>
                  <a:satMod val="115000"/>
                </a:srgbClr>
              </a:gs>
              <a:gs pos="50000">
                <a:srgbClr val="F76F65">
                  <a:shade val="67500"/>
                  <a:satMod val="115000"/>
                </a:srgbClr>
              </a:gs>
              <a:gs pos="100000">
                <a:srgbClr val="F76F65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</a:rPr>
              <a:t>«Немецкий трофей»</a:t>
            </a:r>
          </a:p>
          <a:p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Работа ученицы 9 «Б» класса</a:t>
            </a:r>
          </a:p>
          <a:p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МБОУ СОШ </a:t>
            </a:r>
          </a:p>
          <a:p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«Школы № 104 имени Героя Советского союза Шипулина А. А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.»,</a:t>
            </a:r>
          </a:p>
          <a:p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города Ростова-на-Дону</a:t>
            </a:r>
            <a:endParaRPr lang="ru-RU" sz="22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Чигрик Елены</a:t>
            </a:r>
          </a:p>
          <a:p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Преподаватель: Постукьян Светлана Павловна</a:t>
            </a:r>
          </a:p>
          <a:p>
            <a:endParaRPr lang="ru-RU" sz="26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Хор имени А.В. Александрова llιlι.ιl - Мы за ценой не постоим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5559" y="214290"/>
            <a:ext cx="216000" cy="216000"/>
          </a:xfrm>
          <a:prstGeom prst="rect">
            <a:avLst/>
          </a:prstGeom>
        </p:spPr>
      </p:pic>
    </p:spTree>
  </p:cSld>
  <p:clrMapOvr>
    <a:masterClrMapping/>
  </p:clrMapOvr>
  <p:transition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Школа уроки\Прадедушка Дынник\Orden_Krasnogo_Znameni_1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57232"/>
            <a:ext cx="3368337" cy="3967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D:\Школа уроки\Прадедушка Дынник\Orden_Otechestvennoj_vojny_1s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785794"/>
            <a:ext cx="3857652" cy="4176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D:\Школа уроки\Прадедушка Дынник\Orden_Otechestvennoj_vojny_2s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16124" y="785794"/>
            <a:ext cx="3827876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00034" y="5143512"/>
            <a:ext cx="2000264" cy="1071570"/>
          </a:xfrm>
          <a:prstGeom prst="round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Орден Красного Знамени, 1944 г.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28992" y="5143512"/>
            <a:ext cx="2000264" cy="1071570"/>
          </a:xfrm>
          <a:prstGeom prst="round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Орден Отечественной Войны </a:t>
            </a:r>
            <a:r>
              <a:rPr lang="en-US" dirty="0" smtClean="0">
                <a:solidFill>
                  <a:schemeClr val="bg1"/>
                </a:solidFill>
              </a:rPr>
              <a:t>I-</a:t>
            </a:r>
            <a:r>
              <a:rPr lang="ru-RU" dirty="0" smtClean="0">
                <a:solidFill>
                  <a:schemeClr val="bg1"/>
                </a:solidFill>
              </a:rPr>
              <a:t>й степени, 1944 г.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388" y="5072074"/>
            <a:ext cx="2000264" cy="1071570"/>
          </a:xfrm>
          <a:prstGeom prst="roundRect">
            <a:avLst>
              <a:gd name="adj" fmla="val 20148"/>
            </a:avLst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Орден Отечественной Войны </a:t>
            </a:r>
            <a:r>
              <a:rPr lang="en-US" dirty="0" smtClean="0">
                <a:solidFill>
                  <a:schemeClr val="bg1"/>
                </a:solidFill>
              </a:rPr>
              <a:t> II-</a:t>
            </a:r>
            <a:r>
              <a:rPr lang="ru-RU" dirty="0" smtClean="0">
                <a:solidFill>
                  <a:schemeClr val="bg1"/>
                </a:solidFill>
              </a:rPr>
              <a:t>й степени, 1946 г.</a:t>
            </a:r>
            <a:endParaRPr lang="ru-RU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 уроки\Прадедушка Дынник\Прадедушка1.jpg"/>
          <p:cNvPicPr>
            <a:picLocks noChangeAspect="1" noChangeArrowheads="1"/>
          </p:cNvPicPr>
          <p:nvPr/>
        </p:nvPicPr>
        <p:blipFill>
          <a:blip r:embed="rId4" cstate="print">
            <a:lum bright="2000" contrast="22000"/>
          </a:blip>
          <a:srcRect/>
          <a:stretch>
            <a:fillRect/>
          </a:stretch>
        </p:blipFill>
        <p:spPr bwMode="auto">
          <a:xfrm rot="21426236">
            <a:off x="3662557" y="1781829"/>
            <a:ext cx="2760428" cy="4081322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190500" dir="20040000" algn="tl" rotWithShape="0">
              <a:prstClr val="black">
                <a:alpha val="40000"/>
              </a:prstClr>
            </a:outerShdw>
          </a:effectLst>
          <a:scene3d>
            <a:camera prst="perspectiveContrastingLeftFacing" fov="5400000">
              <a:rot lat="412626" lon="1350621" rev="17894729"/>
            </a:camera>
            <a:lightRig rig="threePt" dir="t"/>
          </a:scene3d>
          <a:sp3d/>
        </p:spPr>
      </p:pic>
      <p:sp>
        <p:nvSpPr>
          <p:cNvPr id="3" name="TextBox 2"/>
          <p:cNvSpPr txBox="1"/>
          <p:nvPr/>
        </p:nvSpPr>
        <p:spPr>
          <a:xfrm>
            <a:off x="5857884" y="285729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Мне жаль, что прадедушки не стало задолго до моего рождения. Мне не удалось с ним пообщаться и узнать его поближе…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071678"/>
            <a:ext cx="8453981" cy="9694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sz="5700" b="1" i="1" dirty="0" smtClean="0">
                <a:solidFill>
                  <a:schemeClr val="bg1"/>
                </a:solidFill>
                <a:effectLst/>
              </a:rPr>
              <a:t>Спасибо за внимани</a:t>
            </a:r>
            <a:r>
              <a:rPr lang="ru-RU" sz="5700" dirty="0" smtClean="0">
                <a:solidFill>
                  <a:schemeClr val="bg1"/>
                </a:solidFill>
                <a:effectLst/>
              </a:rPr>
              <a:t>е!</a:t>
            </a:r>
            <a:endParaRPr lang="ru-RU" sz="5700" dirty="0">
              <a:solidFill>
                <a:schemeClr val="bg1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Горизонтальный свиток 23"/>
          <p:cNvSpPr/>
          <p:nvPr/>
        </p:nvSpPr>
        <p:spPr>
          <a:xfrm>
            <a:off x="571472" y="3000372"/>
            <a:ext cx="8001056" cy="2286016"/>
          </a:xfrm>
          <a:prstGeom prst="horizontalScroll">
            <a:avLst/>
          </a:prstGeom>
          <a:gradFill flip="none" rotWithShape="1">
            <a:gsLst>
              <a:gs pos="0">
                <a:srgbClr val="F34E3D">
                  <a:shade val="30000"/>
                  <a:satMod val="115000"/>
                </a:srgbClr>
              </a:gs>
              <a:gs pos="50000">
                <a:srgbClr val="F34E3D">
                  <a:shade val="67500"/>
                  <a:satMod val="115000"/>
                </a:srgbClr>
              </a:gs>
              <a:gs pos="100000">
                <a:srgbClr val="F34E3D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горжусь </a:t>
            </a:r>
            <a:r>
              <a:rPr lang="ru-RU" sz="44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своим</a:t>
            </a:r>
            <a:r>
              <a:rPr lang="ru-RU" sz="40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прадедушкой!</a:t>
            </a:r>
            <a:endParaRPr lang="ru-RU" sz="4000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1357290" y="1142984"/>
            <a:ext cx="841822" cy="978408"/>
          </a:xfrm>
          <a:prstGeom prst="down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500034" y="2214554"/>
            <a:ext cx="8429684" cy="755524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313932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ln w="1905"/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smtClean="0">
                <a:ln w="1905"/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Дынник  </a:t>
            </a:r>
            <a:r>
              <a:rPr lang="ru-RU" sz="2200" b="1" dirty="0">
                <a:ln w="1905"/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2200" b="1" dirty="0" smtClean="0">
                <a:ln w="1905"/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ладимир  Семёнович родился 6 августа 1917 года в </a:t>
            </a:r>
          </a:p>
          <a:p>
            <a:pPr algn="just"/>
            <a:r>
              <a:rPr lang="ru-RU" sz="2200" b="1" dirty="0">
                <a:ln w="1905"/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2200" b="1" dirty="0" smtClean="0">
                <a:ln w="1905"/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еле Христичево под Азовом. </a:t>
            </a:r>
          </a:p>
          <a:p>
            <a:pPr algn="just"/>
            <a:r>
              <a:rPr lang="ru-RU" sz="2200" b="1" dirty="0" smtClean="0">
                <a:ln w="1905"/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1938 году прадедушка был призван в ряды Красной </a:t>
            </a:r>
            <a:r>
              <a:rPr lang="ru-RU" sz="2200" b="1" dirty="0">
                <a:ln w="1905"/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ru-RU" sz="2200" b="1" dirty="0" smtClean="0">
                <a:ln w="1905"/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рмии. В начале службы получил звание младшего сержанта Военно-морского флота.</a:t>
            </a:r>
            <a:r>
              <a:rPr lang="ru-RU" sz="2200" b="1" dirty="0">
                <a:ln w="1905"/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smtClean="0">
                <a:ln w="1905"/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Впоследствии стал лейтенантом. Вместе с этим являлся помощником  командира роты,  командиром отделения парашютно-десантной роты. </a:t>
            </a:r>
          </a:p>
          <a:p>
            <a:pPr algn="just"/>
            <a:r>
              <a:rPr lang="ru-RU" sz="2200" b="1" dirty="0" smtClean="0">
                <a:ln w="1905"/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Участвовал в обороне Кавказа, защите Керчи и Малой земли, освобождении  Варшавы, штурме Берлина.</a:t>
            </a:r>
          </a:p>
        </p:txBody>
      </p:sp>
      <p:pic>
        <p:nvPicPr>
          <p:cNvPr id="2050" name="Picture 2" descr="D:\Школа уроки\Прадедушка Дынник\Вод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500438"/>
            <a:ext cx="7167563" cy="307183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Школа уроки\Прадедушка Дынник\Прадедушка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0042"/>
            <a:ext cx="4232262" cy="5648901"/>
          </a:xfrm>
          <a:prstGeom prst="rect">
            <a:avLst/>
          </a:prstGeom>
          <a:noFill/>
        </p:spPr>
      </p:pic>
      <p:pic>
        <p:nvPicPr>
          <p:cNvPr id="1026" name="Picture 2" descr="D:\Школа уроки\Прадедушка Дынник\музе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429000"/>
            <a:ext cx="4306873" cy="26923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14876" y="3714752"/>
            <a:ext cx="4143404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i="1" dirty="0" smtClean="0">
                <a:solidFill>
                  <a:schemeClr val="bg1"/>
                </a:solidFill>
              </a:rPr>
              <a:t>Фотография моего прадедушки висит в Азовском краеведческом музее, на стене зала, посвящённого Великой Отечественной  Войне  1941 – 1945 г.</a:t>
            </a:r>
            <a:endParaRPr lang="ru-RU" sz="2200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6244 L 0.00087 -0.3954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а уроки\Прадедушка Дынник\Прадедушка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000372"/>
            <a:ext cx="2428892" cy="3648527"/>
          </a:xfrm>
          <a:prstGeom prst="rect">
            <a:avLst/>
          </a:prstGeom>
          <a:noFill/>
        </p:spPr>
      </p:pic>
      <p:pic>
        <p:nvPicPr>
          <p:cNvPr id="2051" name="Picture 3" descr="D:\Школа уроки\Прадедушка Дынник\По пояс в ледяной вод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929066"/>
            <a:ext cx="5143536" cy="26432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500042"/>
            <a:ext cx="8072494" cy="233910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 годы войны прадедушка очень много перенёс. Так, во время защиты Керчи, он и его товарищи по пояс стояли в ледяной воде Азовского моря, героически отражая натиск врага. Схватка с 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фашистами была очень жестокой. В одном из рукопашных боёв 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прадедушке удалось отобрать у противника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немецкий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кинжал.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Впоследствии Владимир Семёнович был им награждён. Он стал его боевым трофеем.  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Школа уроки\Прадедушка Дынник\2 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42852"/>
            <a:ext cx="7906609" cy="578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85852" y="6143644"/>
            <a:ext cx="6404189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Прадедушкин наградной кинжал</a:t>
            </a:r>
            <a:endParaRPr lang="ru-RU" sz="3200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714348" y="4286256"/>
            <a:ext cx="1643074" cy="1571636"/>
          </a:xfrm>
          <a:prstGeom prst="star5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dirty="0" smtClean="0"/>
              <a:t>1933</a:t>
            </a:r>
            <a:r>
              <a:rPr lang="ru-RU" dirty="0" smtClean="0"/>
              <a:t> 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 уроки\Прадедушка Дынник\3 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6429388" cy="464347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D:\Школа уроки\Прадедушка Дынник\4 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1571612"/>
            <a:ext cx="2750791" cy="4924425"/>
          </a:xfrm>
          <a:prstGeom prst="rect">
            <a:avLst/>
          </a:prstGeom>
          <a:noFill/>
          <a:effectLst>
            <a:outerShdw blurRad="50800" dist="38100" dir="10800000" sx="103000" sy="103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5720" y="5000636"/>
            <a:ext cx="5643602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Кинжал  серии СА – клеймо на рукояти («</a:t>
            </a:r>
            <a:r>
              <a:rPr lang="en-US" dirty="0" smtClean="0"/>
              <a:t>SturmAbteilung</a:t>
            </a:r>
            <a:r>
              <a:rPr lang="ru-RU" dirty="0" smtClean="0"/>
              <a:t>») образца 1933 г.</a:t>
            </a:r>
          </a:p>
          <a:p>
            <a:r>
              <a:rPr lang="ru-RU" dirty="0" smtClean="0"/>
              <a:t>Надпись готическим шрифтом на лицевой стороне «</a:t>
            </a:r>
            <a:r>
              <a:rPr lang="en-US" dirty="0" smtClean="0"/>
              <a:t>Alles fur Deutschland</a:t>
            </a:r>
            <a:r>
              <a:rPr lang="ru-RU" dirty="0" smtClean="0"/>
              <a:t>» переводится так: «Всё для Германии»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H="1">
            <a:off x="2357422" y="3500438"/>
            <a:ext cx="2928958" cy="1785950"/>
          </a:xfrm>
          <a:prstGeom prst="straightConnector1">
            <a:avLst/>
          </a:prstGeom>
          <a:ln w="38100">
            <a:tailEnd type="arrow"/>
          </a:ln>
          <a:effectLst>
            <a:outerShdw blurRad="50800" dist="38100" dir="16200000" sx="108000" sy="108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а уроки\Прадедушка Дынник\1 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00042"/>
            <a:ext cx="4001023" cy="6176267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14876" y="357166"/>
            <a:ext cx="4209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Немного истории</a:t>
            </a:r>
            <a:endParaRPr lang="ru-RU" sz="3600" b="1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1214422"/>
            <a:ext cx="3857652" cy="50783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 основу клинка был положен кинжал Гольбейна середины 16 века. Он изготавливался из мельхиора, а наградной вариант – из дамасской стали. Его носили все члены штурмового отряда «</a:t>
            </a:r>
            <a:r>
              <a:rPr lang="en-US" dirty="0" smtClean="0"/>
              <a:t>SturmAbteilung</a:t>
            </a:r>
            <a:r>
              <a:rPr lang="ru-RU" dirty="0" smtClean="0"/>
              <a:t>» в период 1933 – 1936 гг. Кинжал распространялся централизованно. Существовал также вариант морских подразделений СА, отличавшийся только тем, что рукоять и ножны были чёрного цвета. 15 декабря 1933 года кортик был принят личным кинжалом офицера и стал первым холодным оружием Третьего Рейха, официально принятым на вооружение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Школа уроки\Прадедушка Дынник\Medal_Za_vzyatie_Berlin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142984"/>
            <a:ext cx="2075104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D:\Школа уроки\Прадедушка Дынник\Medal_Za_oboronu_Kavkaz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1142984"/>
            <a:ext cx="2033596" cy="3544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D:\Школа уроки\Прадедушка Дынник\Medal_Za_osvobozhdenie_Varshav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071546"/>
            <a:ext cx="2118086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D:\Школа уроки\Прадедушка Дынник\Medal_Za_pobedu_nad_Germaniej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1071546"/>
            <a:ext cx="2109278" cy="3659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28596" y="4857760"/>
            <a:ext cx="1628780" cy="1143008"/>
          </a:xfrm>
          <a:prstGeom prst="roundRect">
            <a:avLst/>
          </a:prstGeom>
          <a:solidFill>
            <a:srgbClr val="C5433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/>
              <a:t>Медаль «За взятие Берлина», 1946 г.</a:t>
            </a:r>
            <a:endParaRPr lang="ru-RU" sz="1700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43174" y="4857760"/>
            <a:ext cx="1643074" cy="1143008"/>
          </a:xfrm>
          <a:prstGeom prst="roundRect">
            <a:avLst/>
          </a:prstGeom>
          <a:solidFill>
            <a:srgbClr val="E1D36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chemeClr val="bg1"/>
                </a:solidFill>
              </a:rPr>
              <a:t>Медаль «За оборону Кавказа», 1944 г.</a:t>
            </a:r>
            <a:endParaRPr lang="ru-RU" sz="1700" i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52" y="4857760"/>
            <a:ext cx="1643074" cy="1143008"/>
          </a:xfrm>
          <a:prstGeom prst="roundRect">
            <a:avLst/>
          </a:prstGeom>
          <a:solidFill>
            <a:srgbClr val="6DB7C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Медаль «За освобождение Варшавы», 1946 г.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15206" y="4857760"/>
            <a:ext cx="1628780" cy="1143008"/>
          </a:xfrm>
          <a:prstGeom prst="round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chemeClr val="bg1"/>
                </a:solidFill>
              </a:rPr>
              <a:t>Медаль «За победу над Германией», 1945 г.</a:t>
            </a:r>
            <a:endParaRPr lang="ru-RU" sz="1700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.4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|1.3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7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4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|1.4|1.5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1.4|2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714</TotalTime>
  <Words>418</Words>
  <Application>Microsoft Office PowerPoint</Application>
  <PresentationFormat>Экран (4:3)</PresentationFormat>
  <Paragraphs>35</Paragraphs>
  <Slides>12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Реликвии войны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Реликвии войны</dc:title>
  <dc:creator>User</dc:creator>
  <cp:lastModifiedBy>User</cp:lastModifiedBy>
  <cp:revision>71</cp:revision>
  <dcterms:created xsi:type="dcterms:W3CDTF">2021-04-05T14:56:08Z</dcterms:created>
  <dcterms:modified xsi:type="dcterms:W3CDTF">2021-04-08T15:49:32Z</dcterms:modified>
</cp:coreProperties>
</file>